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1" r:id="rId15"/>
    <p:sldId id="882" r:id="rId16"/>
    <p:sldId id="887" r:id="rId17"/>
    <p:sldId id="922" r:id="rId18"/>
    <p:sldId id="379" r:id="rId19"/>
    <p:sldId id="407" r:id="rId20"/>
    <p:sldId id="939" r:id="rId21"/>
    <p:sldId id="415" r:id="rId22"/>
    <p:sldId id="890" r:id="rId23"/>
    <p:sldId id="416" r:id="rId24"/>
    <p:sldId id="888" r:id="rId25"/>
    <p:sldId id="891" r:id="rId26"/>
    <p:sldId id="892" r:id="rId27"/>
    <p:sldId id="893" r:id="rId28"/>
    <p:sldId id="894" r:id="rId29"/>
    <p:sldId id="949" r:id="rId30"/>
    <p:sldId id="944" r:id="rId31"/>
    <p:sldId id="940" r:id="rId32"/>
    <p:sldId id="412" r:id="rId33"/>
    <p:sldId id="871" r:id="rId34"/>
    <p:sldId id="911" r:id="rId35"/>
    <p:sldId id="947" r:id="rId36"/>
    <p:sldId id="945" r:id="rId37"/>
    <p:sldId id="943" r:id="rId38"/>
    <p:sldId id="900" r:id="rId39"/>
    <p:sldId id="901" r:id="rId40"/>
    <p:sldId id="403" r:id="rId41"/>
    <p:sldId id="902" r:id="rId42"/>
    <p:sldId id="903" r:id="rId43"/>
    <p:sldId id="904" r:id="rId44"/>
    <p:sldId id="373" r:id="rId45"/>
    <p:sldId id="923" r:id="rId46"/>
    <p:sldId id="924" r:id="rId47"/>
    <p:sldId id="925" r:id="rId48"/>
    <p:sldId id="927" r:id="rId49"/>
    <p:sldId id="926" r:id="rId50"/>
    <p:sldId id="928" r:id="rId51"/>
    <p:sldId id="929" r:id="rId52"/>
    <p:sldId id="930" r:id="rId53"/>
    <p:sldId id="931" r:id="rId54"/>
    <p:sldId id="932" r:id="rId55"/>
    <p:sldId id="942" r:id="rId56"/>
    <p:sldId id="933" r:id="rId57"/>
    <p:sldId id="934" r:id="rId58"/>
    <p:sldId id="935" r:id="rId59"/>
    <p:sldId id="941" r:id="rId60"/>
    <p:sldId id="670" r:id="rId61"/>
    <p:sldId id="662" r:id="rId62"/>
    <p:sldId id="663" r:id="rId63"/>
    <p:sldId id="664" r:id="rId64"/>
    <p:sldId id="665" r:id="rId65"/>
    <p:sldId id="676" r:id="rId66"/>
    <p:sldId id="681" r:id="rId67"/>
    <p:sldId id="683" r:id="rId68"/>
    <p:sldId id="678" r:id="rId69"/>
    <p:sldId id="666" r:id="rId70"/>
    <p:sldId id="649" r:id="rId71"/>
    <p:sldId id="640" r:id="rId72"/>
    <p:sldId id="668" r:id="rId73"/>
    <p:sldId id="650" r:id="rId74"/>
    <p:sldId id="948" r:id="rId75"/>
    <p:sldId id="651" r:id="rId76"/>
    <p:sldId id="679" r:id="rId77"/>
    <p:sldId id="686" r:id="rId78"/>
    <p:sldId id="377"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1"/>
            <p14:sldId id="882"/>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9"/>
            <p14:sldId id="944"/>
          </p14:sldIdLst>
        </p14:section>
        <p14:section name="Local Planning" id="{83537DEB-4C86-4BC7-AF7C-D8BBB4C0F289}">
          <p14:sldIdLst>
            <p14:sldId id="940"/>
            <p14:sldId id="412"/>
            <p14:sldId id="871"/>
            <p14:sldId id="911"/>
            <p14:sldId id="947"/>
            <p14:sldId id="945"/>
            <p14:sldId id="943"/>
            <p14:sldId id="900"/>
            <p14:sldId id="901"/>
            <p14:sldId id="403"/>
            <p14:sldId id="902"/>
            <p14:sldId id="903"/>
            <p14:sldId id="904"/>
            <p14:sldId id="373"/>
            <p14:sldId id="923"/>
            <p14:sldId id="924"/>
            <p14:sldId id="925"/>
            <p14:sldId id="927"/>
            <p14:sldId id="926"/>
            <p14:sldId id="928"/>
            <p14:sldId id="929"/>
            <p14:sldId id="930"/>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51"/>
            <p14:sldId id="679"/>
            <p14:sldId id="686"/>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93" autoAdjust="0"/>
    <p:restoredTop sz="86921" autoAdjust="0"/>
  </p:normalViewPr>
  <p:slideViewPr>
    <p:cSldViewPr>
      <p:cViewPr varScale="1">
        <p:scale>
          <a:sx n="113" d="100"/>
          <a:sy n="113" d="100"/>
        </p:scale>
        <p:origin x="115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5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5096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Sampling-based algorithms</a:t>
            </a:r>
          </a:p>
          <a:p>
            <a:r>
              <a:rPr lang="en-US" dirty="0"/>
              <a:t>Rapidly-exploring Random Tree (RRT)</a:t>
            </a:r>
          </a:p>
          <a:p>
            <a:r>
              <a:rPr lang="en-US" dirty="0"/>
              <a:t>Probabilistic Roadmap (PRM)</a:t>
            </a:r>
          </a:p>
          <a:p>
            <a:r>
              <a:rPr lang="en-US" dirty="0"/>
              <a:t>Conformal Lattice Planning</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71253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7606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Need to reach the red point at lead vehicle speed to avoid collision.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768568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https://techcrunch.com/2019/03/25/mobileye-ceo-clowns-on-nvidia-for-allegedly-copying-self-driving-car-safety-scheme/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634063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3+20</m:t>
                    </m:r>
                    <m:r>
                      <a:rPr lang="en-US" i="1">
                        <a:latin typeface="Cambria Math" panose="02040503050406030204" pitchFamily="18" charset="0"/>
                      </a:rPr>
                      <m:t>=2</m:t>
                    </m:r>
                    <m:r>
                      <a:rPr lang="en-US" b="0" i="1" smtClean="0">
                        <a:latin typeface="Cambria Math" panose="02040503050406030204" pitchFamily="18" charset="0"/>
                      </a:rPr>
                      <m:t>5</m:t>
                    </m:r>
                  </m:oMath>
                </a14:m>
                <a:r>
                  <a:rPr lang="en-US" dirty="0"/>
                  <a:t>. It is incorrect, due to overestimation of the cost-to-go from node 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=15.5</m:t>
                    </m:r>
                    <m:r>
                      <a:rPr lang="en-US" b="0" i="1" smtClean="0">
                        <a:latin typeface="Cambria Math" panose="02040503050406030204" pitchFamily="18" charset="0"/>
                      </a:rPr>
                      <m:t>&gt;12</m:t>
                    </m:r>
                  </m:oMath>
                </a14:m>
                <a:r>
                  <a:rPr lang="en-US" dirty="0"/>
                  <a:t>. After finding the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25</m:t>
                    </m:r>
                  </m:oMath>
                </a14:m>
                <a:r>
                  <a:rPr lang="en-US" dirty="0"/>
                  <a:t>, we </a:t>
                </a:r>
              </a:p>
              <a:p>
                <a:r>
                  <a:rPr lang="en-US" dirty="0"/>
                  <a:t>With an admissible heuristic like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&lt;</m:t>
                    </m:r>
                    <m:r>
                      <a:rPr lang="en-US" i="1">
                        <a:latin typeface="Cambria Math" panose="02040503050406030204" pitchFamily="18" charset="0"/>
                      </a:rPr>
                      <m:t>12</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extractPath() yields the shortest path </a:t>
                </a:r>
                <a:r>
                  <a:rPr lang="en-US" i="0">
                    <a:latin typeface="Cambria Math" panose="02040503050406030204" pitchFamily="18" charset="0"/>
                  </a:rPr>
                  <a:t>S→</a:t>
                </a:r>
                <a:r>
                  <a:rPr lang="en-US" b="0" i="0">
                    <a:latin typeface="Cambria Math" panose="02040503050406030204" pitchFamily="18" charset="0"/>
                  </a:rPr>
                  <a:t>𝐴</a:t>
                </a:r>
                <a:r>
                  <a:rPr lang="en-US" i="0">
                    <a:latin typeface="Cambria Math" panose="02040503050406030204" pitchFamily="18" charset="0"/>
                  </a:rPr>
                  <a:t>→</a:t>
                </a:r>
                <a:r>
                  <a:rPr lang="en-US" b="0" i="0">
                    <a:latin typeface="Cambria Math" panose="02040503050406030204" pitchFamily="18" charset="0"/>
                  </a:rPr>
                  <a:t>𝐵</a:t>
                </a:r>
                <a:r>
                  <a:rPr lang="en-US" i="0">
                    <a:latin typeface="Cambria Math" panose="02040503050406030204" pitchFamily="18" charset="0"/>
                  </a:rPr>
                  <a:t>→𝐸</a:t>
                </a:r>
                <a:r>
                  <a:rPr lang="en-US" dirty="0"/>
                  <a:t> with length </a:t>
                </a:r>
                <a:r>
                  <a:rPr lang="en-US" b="0" i="0">
                    <a:latin typeface="Cambria Math" panose="02040503050406030204" pitchFamily="18" charset="0"/>
                  </a:rPr>
                  <a:t>2</a:t>
                </a:r>
                <a:r>
                  <a:rPr lang="en-US" i="0">
                    <a:latin typeface="Cambria Math" panose="02040503050406030204" pitchFamily="18" charset="0"/>
                  </a:rPr>
                  <a:t>+</a:t>
                </a:r>
                <a:r>
                  <a:rPr lang="en-US" b="0" i="0">
                    <a:latin typeface="Cambria Math" panose="02040503050406030204" pitchFamily="18" charset="0"/>
                  </a:rPr>
                  <a:t>3+20</a:t>
                </a:r>
                <a:r>
                  <a:rPr lang="en-US" i="0">
                    <a:latin typeface="Cambria Math" panose="02040503050406030204" pitchFamily="18" charset="0"/>
                  </a:rPr>
                  <a:t>=2</a:t>
                </a:r>
                <a:r>
                  <a:rPr lang="en-US" b="0" i="0">
                    <a:latin typeface="Cambria Math" panose="02040503050406030204" pitchFamily="18" charset="0"/>
                  </a:rPr>
                  <a:t>5</a:t>
                </a:r>
                <a:r>
                  <a:rPr lang="en-US" dirty="0"/>
                  <a:t>. It is incorrect, due to overestimation of the cost-to-go from node C </a:t>
                </a:r>
                <a:r>
                  <a:rPr lang="en-US" i="0">
                    <a:latin typeface="Cambria Math" panose="02040503050406030204" pitchFamily="18" charset="0"/>
                  </a:rPr>
                  <a:t>ℎ(𝐶)=15.5</a:t>
                </a:r>
                <a:r>
                  <a:rPr lang="en-US" b="0" i="0">
                    <a:latin typeface="Cambria Math" panose="02040503050406030204" pitchFamily="18" charset="0"/>
                  </a:rPr>
                  <a:t>&gt;12</a:t>
                </a:r>
                <a:r>
                  <a:rPr lang="en-US" dirty="0"/>
                  <a:t>. After finding the path </a:t>
                </a:r>
                <a:r>
                  <a:rPr lang="en-US" i="0">
                    <a:latin typeface="Cambria Math" panose="02040503050406030204" pitchFamily="18" charset="0"/>
                  </a:rPr>
                  <a:t>S→𝐴→𝐵→𝐸</a:t>
                </a:r>
                <a:r>
                  <a:rPr lang="en-US" dirty="0"/>
                  <a:t> with length </a:t>
                </a:r>
                <a:r>
                  <a:rPr lang="en-US" i="0">
                    <a:latin typeface="Cambria Math" panose="02040503050406030204" pitchFamily="18" charset="0"/>
                  </a:rPr>
                  <a:t>25</a:t>
                </a:r>
                <a:r>
                  <a:rPr lang="en-US" dirty="0"/>
                  <a:t>, we </a:t>
                </a:r>
              </a:p>
              <a:p>
                <a:r>
                  <a:rPr lang="en-US" dirty="0"/>
                  <a:t>With an admissible heuristic like </a:t>
                </a:r>
                <a:r>
                  <a:rPr lang="en-US" i="0">
                    <a:latin typeface="Cambria Math" panose="02040503050406030204" pitchFamily="18" charset="0"/>
                  </a:rPr>
                  <a:t>ℎ(𝐶)=1</a:t>
                </a:r>
                <a:r>
                  <a:rPr lang="en-US" b="0" i="0">
                    <a:latin typeface="Cambria Math" panose="02040503050406030204" pitchFamily="18" charset="0"/>
                  </a:rPr>
                  <a:t>0</a:t>
                </a:r>
                <a:r>
                  <a:rPr lang="en-US" i="0">
                    <a:latin typeface="Cambria Math" panose="02040503050406030204" pitchFamily="18" charset="0"/>
                  </a:rPr>
                  <a:t>.5</a:t>
                </a:r>
                <a:r>
                  <a:rPr lang="en-US" b="0" i="0">
                    <a:latin typeface="Cambria Math" panose="02040503050406030204" pitchFamily="18" charset="0"/>
                  </a:rPr>
                  <a:t>&lt;</a:t>
                </a:r>
                <a:r>
                  <a:rPr lang="en-US" i="0">
                    <a:latin typeface="Cambria Math" panose="02040503050406030204" pitchFamily="18" charset="0"/>
                  </a:rPr>
                  <a:t>12</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333138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63.gif"/><Relationship Id="rId4" Type="http://schemas.openxmlformats.org/officeDocument/2006/relationships/image" Target="../media/image62.gif"/></Relationships>
</file>

<file path=ppt/slides/_rels/slide41.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0.png"/><Relationship Id="rId7"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99.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8.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100.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72.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00.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R0H77yZSEUk&amp;feature=emb_log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6576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18" y="4202959"/>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3300"/>
                  </a:solidFill>
                  <a:effectLst/>
                  <a:latin typeface="Arial" charset="0"/>
                </a:rPr>
                <a:t>C</a:t>
              </a:r>
              <a:endParaRPr kumimoji="0" lang="en-SE" sz="1400" b="0" i="0" u="none" strike="noStrike" cap="none" normalizeH="0" baseline="0" dirty="0">
                <a:ln>
                  <a:noFill/>
                </a:ln>
                <a:solidFill>
                  <a:srgbClr val="FF33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3300"/>
                  </a:solidFill>
                </a:rPr>
                <a:t>3</a:t>
              </a:r>
              <a:endParaRPr lang="en-SE" sz="1400" dirty="0">
                <a:solidFill>
                  <a:srgbClr val="FF33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CCDB910-7498-4317-A94D-F910B1AEEB7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2" name="Rectangle 61">
                <a:extLst>
                  <a:ext uri="{FF2B5EF4-FFF2-40B4-BE49-F238E27FC236}">
                    <a16:creationId xmlns:a16="http://schemas.microsoft.com/office/drawing/2014/main" id="{CCCDB910-7498-4317-A94D-F910B1AEEB7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22FC480-6C1F-4F05-8417-D717BA342F20}"/>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C22FC480-6C1F-4F05-8417-D717BA342F20}"/>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1D1B228-7F06-43CC-BEB8-7F6E33EA377D}"/>
                  </a:ext>
                </a:extLst>
              </p:cNvPr>
              <p:cNvSpPr/>
              <p:nvPr/>
            </p:nvSpPr>
            <p:spPr>
              <a:xfrm>
                <a:off x="6247650" y="5251334"/>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51D1B228-7F06-43CC-BEB8-7F6E33EA377D}"/>
                  </a:ext>
                </a:extLst>
              </p:cNvPr>
              <p:cNvSpPr>
                <a:spLocks noRot="1" noChangeAspect="1" noMove="1" noResize="1" noEditPoints="1" noAdjustHandles="1" noChangeArrowheads="1" noChangeShapeType="1" noTextEdit="1"/>
              </p:cNvSpPr>
              <p:nvPr/>
            </p:nvSpPr>
            <p:spPr>
              <a:xfrm>
                <a:off x="6247650" y="5251334"/>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192E3DD-35E9-4EEC-803F-A165B7855333}"/>
                  </a:ext>
                </a:extLst>
              </p:cNvPr>
              <p:cNvSpPr/>
              <p:nvPr/>
            </p:nvSpPr>
            <p:spPr>
              <a:xfrm>
                <a:off x="6616587" y="4260619"/>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=19.5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B192E3DD-35E9-4EEC-803F-A165B7855333}"/>
                  </a:ext>
                </a:extLst>
              </p:cNvPr>
              <p:cNvSpPr>
                <a:spLocks noRot="1" noChangeAspect="1" noMove="1" noResize="1" noEditPoints="1" noAdjustHandles="1" noChangeArrowheads="1" noChangeShapeType="1" noTextEdit="1"/>
              </p:cNvSpPr>
              <p:nvPr/>
            </p:nvSpPr>
            <p:spPr>
              <a:xfrm>
                <a:off x="6616587" y="4260619"/>
                <a:ext cx="1454757"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38F9E9DC-4B5F-449B-B484-6CCF881D746F}"/>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80794673-34C6-4EE1-9DBB-37F85C3C062C}"/>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67" name="Rectangle 66">
                <a:extLst>
                  <a:ext uri="{FF2B5EF4-FFF2-40B4-BE49-F238E27FC236}">
                    <a16:creationId xmlns:a16="http://schemas.microsoft.com/office/drawing/2014/main" id="{80794673-34C6-4EE1-9DBB-37F85C3C062C}"/>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10"/>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3270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A1D9-8D26-4CF2-81F9-8C17331F3211}"/>
              </a:ext>
            </a:extLst>
          </p:cNvPr>
          <p:cNvSpPr/>
          <p:nvPr/>
        </p:nvSpPr>
        <p:spPr bwMode="auto">
          <a:xfrm>
            <a:off x="5105400" y="749979"/>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973083"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7008149"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6262310" y="1736201"/>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626010" y="1010284"/>
            <a:ext cx="347073" cy="0"/>
          </a:xfrm>
          <a:prstGeom prst="straightConnector1">
            <a:avLst/>
          </a:prstGeom>
          <a:noFill/>
          <a:ln w="3810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549768" y="1194347"/>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638710" y="734364"/>
            <a:ext cx="284052" cy="307777"/>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487539" y="1010284"/>
            <a:ext cx="520610" cy="0"/>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587008" y="734364"/>
            <a:ext cx="284052" cy="307777"/>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779843" y="1996506"/>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7908089" y="1736201"/>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3300"/>
                </a:solidFill>
              </a:rPr>
              <a:t>G</a:t>
            </a:r>
            <a:endParaRPr lang="en-SE" sz="2000" dirty="0">
              <a:solidFill>
                <a:srgbClr val="FF33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452517" y="1194347"/>
            <a:ext cx="531814" cy="618095"/>
          </a:xfrm>
          <a:prstGeom prst="straightConnector1">
            <a:avLst/>
          </a:prstGeom>
          <a:noFill/>
          <a:ln w="38100" cap="flat" cmpd="sng" algn="ctr">
            <a:solidFill>
              <a:srgbClr val="FF0000"/>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898502" y="1314466"/>
            <a:ext cx="383438" cy="307777"/>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117631" y="1733353"/>
            <a:ext cx="383438" cy="307777"/>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628208" y="1268687"/>
            <a:ext cx="383438" cy="307777"/>
          </a:xfrm>
          <a:prstGeom prst="rect">
            <a:avLst/>
          </a:prstGeom>
          <a:noFill/>
        </p:spPr>
        <p:txBody>
          <a:bodyPr wrap="none" rtlCol="0">
            <a:spAutoFit/>
          </a:bodyPr>
          <a:lstStyle/>
          <a:p>
            <a:r>
              <a:rPr lang="en-US" sz="1400" dirty="0"/>
              <a:t>20</a:t>
            </a:r>
            <a:endParaRPr lang="en-SE" sz="1400" dirty="0"/>
          </a:p>
        </p:txBody>
      </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1176" r="-94886" b="-184706"/>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Fallback>
      </mc:AlternateContent>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7A021B-8CBF-422A-A259-949048B28574}"/>
                  </a:ext>
                </a:extLst>
              </p:cNvPr>
              <p:cNvSpPr/>
              <p:nvPr/>
            </p:nvSpPr>
            <p:spPr>
              <a:xfrm>
                <a:off x="6132876" y="1391798"/>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6" name="Rectangle 65">
                <a:extLst>
                  <a:ext uri="{FF2B5EF4-FFF2-40B4-BE49-F238E27FC236}">
                    <a16:creationId xmlns:a16="http://schemas.microsoft.com/office/drawing/2014/main" id="{D97A021B-8CBF-422A-A259-949048B28574}"/>
                  </a:ext>
                </a:extLst>
              </p:cNvPr>
              <p:cNvSpPr>
                <a:spLocks noRot="1" noChangeAspect="1" noMove="1" noResize="1" noEditPoints="1" noAdjustHandles="1" noChangeArrowheads="1" noChangeShapeType="1" noTextEdit="1"/>
              </p:cNvSpPr>
              <p:nvPr/>
            </p:nvSpPr>
            <p:spPr>
              <a:xfrm>
                <a:off x="6132876" y="1391798"/>
                <a:ext cx="1454757"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F97D01F-1660-484B-B1B4-844823FAF032}"/>
                  </a:ext>
                </a:extLst>
              </p:cNvPr>
              <p:cNvSpPr>
                <a:spLocks noGrp="1"/>
              </p:cNvSpPr>
              <p:nvPr>
                <p:ph idx="1"/>
              </p:nvPr>
            </p:nvSpPr>
            <p:spPr>
              <a:xfrm>
                <a:off x="386041" y="2464346"/>
                <a:ext cx="8229600" cy="4546054"/>
              </a:xfrm>
            </p:spPr>
            <p:txBody>
              <a:bodyPr>
                <a:normAutofit fontScale="55000" lnSpcReduction="20000"/>
              </a:bodyPr>
              <a:lstStyle/>
              <a:p>
                <a:r>
                  <a:rPr lang="en-US" dirty="0">
                    <a:solidFill>
                      <a:schemeClr val="tx1"/>
                    </a:solidFill>
                  </a:rPr>
                  <a:t>extractPath() yields the shortest path to goal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2+3+20=25</m:t>
                    </m:r>
                  </m:oMath>
                </a14:m>
                <a:r>
                  <a:rPr lang="en-US" dirty="0">
                    <a:solidFill>
                      <a:schemeClr val="tx1"/>
                    </a:solidFill>
                  </a:rPr>
                  <a:t>. It is incorrect, due to overestimation of the cost-to-go from node C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=15.5&gt;12</m:t>
                    </m:r>
                  </m:oMath>
                </a14:m>
                <a:r>
                  <a:rPr lang="en-US" dirty="0">
                    <a:solidFill>
                      <a:schemeClr val="tx1"/>
                    </a:solidFill>
                  </a:rPr>
                  <a:t>.</a:t>
                </a:r>
              </a:p>
              <a:p>
                <a:pPr lvl="1"/>
                <a:r>
                  <a:rPr lang="en-US" dirty="0">
                    <a:solidFill>
                      <a:schemeClr val="tx1"/>
                    </a:solidFill>
                  </a:rPr>
                  <a:t>After finding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25</m:t>
                    </m:r>
                  </m:oMath>
                </a14:m>
                <a:r>
                  <a:rPr lang="en-US" dirty="0">
                    <a:solidFill>
                      <a:schemeClr val="tx1"/>
                    </a:solidFill>
                  </a:rPr>
                  <a:t>, we INCORRECTLY ignore the other path through C since its est. total cost </a:t>
                </a:r>
                <a14:m>
                  <m:oMath xmlns:m="http://schemas.openxmlformats.org/officeDocument/2006/math">
                    <m:r>
                      <a:rPr lang="en-US" i="1">
                        <a:solidFill>
                          <a:schemeClr val="tx1"/>
                        </a:solidFill>
                        <a:latin typeface="Cambria Math" panose="02040503050406030204" pitchFamily="18" charset="0"/>
                      </a:rPr>
                      <m:t>10+</m:t>
                    </m:r>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.5</m:t>
                    </m:r>
                  </m:oMath>
                </a14:m>
                <a:r>
                  <a:rPr lang="en-US" dirty="0">
                    <a:solidFill>
                      <a:schemeClr val="tx1"/>
                    </a:solidFill>
                  </a:rPr>
                  <a:t> is more than 25. </a:t>
                </a:r>
              </a:p>
              <a:p>
                <a:r>
                  <a:rPr lang="en-US" dirty="0">
                    <a:solidFill>
                      <a:schemeClr val="tx1"/>
                    </a:solidFill>
                  </a:rPr>
                  <a:t>With an admissible heuristic like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=10.5&lt;12</m:t>
                    </m:r>
                  </m:oMath>
                </a14:m>
                <a:r>
                  <a:rPr lang="en-US" dirty="0">
                    <a:solidFill>
                      <a:schemeClr val="tx1"/>
                    </a:solidFill>
                  </a:rPr>
                  <a:t>.</a:t>
                </a:r>
              </a:p>
              <a:p>
                <a:pPr lvl="1"/>
                <a:r>
                  <a:rPr lang="en-US" dirty="0">
                    <a:solidFill>
                      <a:schemeClr val="tx1"/>
                    </a:solidFill>
                  </a:rPr>
                  <a:t>We either directly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10+12=22</m:t>
                    </m:r>
                  </m:oMath>
                </a14:m>
                <a:r>
                  <a:rPr lang="en-US" dirty="0">
                    <a:solidFill>
                      <a:schemeClr val="tx1"/>
                    </a:solidFill>
                  </a:rPr>
                  <a:t>, and CORRECLY ignore the other path through A, B (as shown earlier),</a:t>
                </a:r>
              </a:p>
              <a:p>
                <a:pPr lvl="1"/>
                <a:r>
                  <a:rPr lang="en-US" dirty="0">
                    <a:solidFill>
                      <a:schemeClr val="tx1"/>
                    </a:solidFill>
                  </a:rPr>
                  <a:t>Or we find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smtClean="0">
                        <a:solidFill>
                          <a:schemeClr val="tx1"/>
                        </a:solidFill>
                        <a:latin typeface="Cambria Math" panose="02040503050406030204" pitchFamily="18" charset="0"/>
                      </a:rPr>
                      <m:t>25</m:t>
                    </m:r>
                  </m:oMath>
                </a14:m>
                <a:r>
                  <a:rPr lang="en-US" dirty="0">
                    <a:solidFill>
                      <a:schemeClr val="tx1"/>
                    </a:solidFill>
                  </a:rPr>
                  <a:t> (due to even stronger underestimation of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oMath>
                </a14:m>
                <a:r>
                  <a:rPr lang="en-US" dirty="0">
                    <a:solidFill>
                      <a:schemeClr val="tx1"/>
                    </a:solidFill>
                  </a:rPr>
                  <a:t>), but then we must continue to expand node C to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since its est. total cost </a:t>
                </a:r>
                <a14:m>
                  <m:oMath xmlns:m="http://schemas.openxmlformats.org/officeDocument/2006/math">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=20.5</m:t>
                    </m:r>
                  </m:oMath>
                </a14:m>
                <a:r>
                  <a:rPr lang="en-US" dirty="0">
                    <a:solidFill>
                      <a:schemeClr val="tx1"/>
                    </a:solidFill>
                  </a:rPr>
                  <a:t> is less than 25, so there is a chance of shorter path through C.</a:t>
                </a:r>
              </a:p>
              <a:p>
                <a:r>
                  <a:rPr lang="en-US" dirty="0"/>
                  <a:t>With an 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oMath>
                </a14:m>
                <a:r>
                  <a:rPr lang="en-US" dirty="0"/>
                  <a:t> estimated total cost of all other paths, we CAN finish and safely ignore all the other paths, since their actual cost must be higher than </a:t>
                </a:r>
                <a14:m>
                  <m:oMath xmlns:m="http://schemas.openxmlformats.org/officeDocument/2006/math">
                    <m:r>
                      <a:rPr lang="en-US" i="1">
                        <a:latin typeface="Cambria Math" panose="02040503050406030204" pitchFamily="18" charset="0"/>
                      </a:rPr>
                      <m:t>𝑉</m:t>
                    </m:r>
                  </m:oMath>
                </a14:m>
                <a:r>
                  <a:rPr lang="en-US" dirty="0"/>
                  <a:t>.</a:t>
                </a:r>
              </a:p>
              <a:p>
                <a:r>
                  <a:rPr lang="en-US" dirty="0"/>
                  <a:t>With an inadmissible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dirty="0"/>
                  <a:t> </a:t>
                </a:r>
                <a14:m>
                  <m:oMath xmlns:m="http://schemas.openxmlformats.org/officeDocument/2006/math">
                    <m:r>
                      <a:rPr lang="en-US" i="1" smtClean="0">
                        <a:latin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estimated total cost of all other paths, we CANNOT finish and safely ignore all the other paths, since their actual cost may be lower or higher than </a:t>
                </a:r>
                <a14:m>
                  <m:oMath xmlns:m="http://schemas.openxmlformats.org/officeDocument/2006/math">
                    <m:r>
                      <a:rPr lang="en-US" i="1">
                        <a:latin typeface="Cambria Math" panose="02040503050406030204" pitchFamily="18" charset="0"/>
                      </a:rPr>
                      <m:t>𝑉</m:t>
                    </m:r>
                  </m:oMath>
                </a14:m>
                <a:r>
                  <a:rPr lang="en-US" dirty="0"/>
                  <a:t>.</a:t>
                </a:r>
                <a:endParaRPr lang="en-SE" dirty="0">
                  <a:solidFill>
                    <a:schemeClr val="tx1"/>
                  </a:solidFill>
                </a:endParaRPr>
              </a:p>
              <a:p>
                <a:endParaRPr lang="en-SE" dirty="0">
                  <a:solidFill>
                    <a:schemeClr val="tx1"/>
                  </a:solidFill>
                </a:endParaRPr>
              </a:p>
            </p:txBody>
          </p:sp>
        </mc:Choice>
        <mc:Fallback xmlns="">
          <p:sp>
            <p:nvSpPr>
              <p:cNvPr id="67" name="Content Placeholder 2">
                <a:extLst>
                  <a:ext uri="{FF2B5EF4-FFF2-40B4-BE49-F238E27FC236}">
                    <a16:creationId xmlns:a16="http://schemas.microsoft.com/office/drawing/2014/main" id="{FF97D01F-1660-484B-B1B4-844823FAF032}"/>
                  </a:ext>
                </a:extLst>
              </p:cNvPr>
              <p:cNvSpPr>
                <a:spLocks noGrp="1" noRot="1" noChangeAspect="1" noMove="1" noResize="1" noEditPoints="1" noAdjustHandles="1" noChangeArrowheads="1" noChangeShapeType="1" noTextEdit="1"/>
              </p:cNvSpPr>
              <p:nvPr>
                <p:ph idx="1"/>
              </p:nvPr>
            </p:nvSpPr>
            <p:spPr>
              <a:xfrm>
                <a:off x="386041" y="2464346"/>
                <a:ext cx="8229600" cy="4546054"/>
              </a:xfrm>
              <a:blipFill>
                <a:blip r:embed="rId5"/>
                <a:stretch>
                  <a:fillRect l="-444" t="-1877" r="-74"/>
                </a:stretch>
              </a:blipFill>
            </p:spPr>
            <p:txBody>
              <a:bodyPr/>
              <a:lstStyle/>
              <a:p>
                <a:r>
                  <a:rPr lang="en-SE">
                    <a:noFill/>
                  </a:rPr>
                  <a:t> </a:t>
                </a:r>
              </a:p>
            </p:txBody>
          </p:sp>
        </mc:Fallback>
      </mc:AlternateContent>
      <p:sp>
        <p:nvSpPr>
          <p:cNvPr id="68" name="TextBox 67">
            <a:extLst>
              <a:ext uri="{FF2B5EF4-FFF2-40B4-BE49-F238E27FC236}">
                <a16:creationId xmlns:a16="http://schemas.microsoft.com/office/drawing/2014/main" id="{58D178CE-5053-42A7-B40A-012EB8BA3230}"/>
              </a:ext>
            </a:extLst>
          </p:cNvPr>
          <p:cNvSpPr txBox="1"/>
          <p:nvPr/>
        </p:nvSpPr>
        <p:spPr>
          <a:xfrm>
            <a:off x="444523" y="2061150"/>
            <a:ext cx="1896545" cy="338554"/>
          </a:xfrm>
          <a:prstGeom prst="rect">
            <a:avLst/>
          </a:prstGeom>
          <a:noFill/>
        </p:spPr>
        <p:txBody>
          <a:bodyPr wrap="none" rtlCol="0">
            <a:spAutoFit/>
          </a:bodyPr>
          <a:lstStyle/>
          <a:p>
            <a:r>
              <a:rPr lang="en-US" sz="1600" dirty="0"/>
              <a:t>Closed set: S, A, B</a:t>
            </a:r>
            <a:endParaRPr lang="en-SE" sz="1600" dirty="0"/>
          </a:p>
        </p:txBody>
      </p:sp>
    </p:spTree>
    <p:extLst>
      <p:ext uri="{BB962C8B-B14F-4D97-AF65-F5344CB8AC3E}">
        <p14:creationId xmlns:p14="http://schemas.microsoft.com/office/powerpoint/2010/main" val="92852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dirty="0"/>
              <a:t>Handling 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69A3-B655-4884-B6DF-E20B696A80FB}"/>
              </a:ext>
            </a:extLst>
          </p:cNvPr>
          <p:cNvSpPr>
            <a:spLocks noGrp="1"/>
          </p:cNvSpPr>
          <p:nvPr>
            <p:ph type="title"/>
          </p:nvPr>
        </p:nvSpPr>
        <p:spPr/>
        <p:txBody>
          <a:bodyPr/>
          <a:lstStyle/>
          <a:p>
            <a:r>
              <a:rPr lang="en-US" sz="4000" dirty="0"/>
              <a:t>Handling Multiple Scenarios </a:t>
            </a:r>
            <a:r>
              <a:rPr lang="en-US" altLang="zh-CN" sz="4000" dirty="0"/>
              <a:t>with Hierarchical FSM</a:t>
            </a:r>
            <a:endParaRPr lang="en-SE" dirty="0"/>
          </a:p>
        </p:txBody>
      </p:sp>
      <p:sp>
        <p:nvSpPr>
          <p:cNvPr id="3" name="Content Placeholder 2">
            <a:extLst>
              <a:ext uri="{FF2B5EF4-FFF2-40B4-BE49-F238E27FC236}">
                <a16:creationId xmlns:a16="http://schemas.microsoft.com/office/drawing/2014/main" id="{1D42D2FB-1FD0-4533-B367-8873B7B16B8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9FB2DD-BE71-409A-9799-294D0E34DD1A}"/>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DD07DF8B-6E38-4A74-9BAD-E85F1EA7E2FA}"/>
              </a:ext>
            </a:extLst>
          </p:cNvPr>
          <p:cNvPicPr>
            <a:picLocks noChangeAspect="1"/>
          </p:cNvPicPr>
          <p:nvPr/>
        </p:nvPicPr>
        <p:blipFill>
          <a:blip r:embed="rId2"/>
          <a:stretch>
            <a:fillRect/>
          </a:stretch>
        </p:blipFill>
        <p:spPr>
          <a:xfrm>
            <a:off x="152400" y="1449408"/>
            <a:ext cx="8679132" cy="4808085"/>
          </a:xfrm>
          <a:prstGeom prst="rect">
            <a:avLst/>
          </a:prstGeom>
        </p:spPr>
      </p:pic>
    </p:spTree>
    <p:extLst>
      <p:ext uri="{BB962C8B-B14F-4D97-AF65-F5344CB8AC3E}">
        <p14:creationId xmlns:p14="http://schemas.microsoft.com/office/powerpoint/2010/main" val="158853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8C74-FFB3-4AEB-BFD2-ACBD6283F6F8}"/>
              </a:ext>
            </a:extLst>
          </p:cNvPr>
          <p:cNvSpPr>
            <a:spLocks noGrp="1"/>
          </p:cNvSpPr>
          <p:nvPr>
            <p:ph type="title"/>
          </p:nvPr>
        </p:nvSpPr>
        <p:spPr>
          <a:xfrm>
            <a:off x="457200" y="144142"/>
            <a:ext cx="8229600" cy="868362"/>
          </a:xfrm>
        </p:spPr>
        <p:txBody>
          <a:bodyPr/>
          <a:lstStyle/>
          <a:p>
            <a:r>
              <a:rPr lang="en-US" dirty="0"/>
              <a:t>Path Planning Methods</a:t>
            </a:r>
            <a:endParaRPr lang="en-SE" dirty="0"/>
          </a:p>
        </p:txBody>
      </p:sp>
      <p:sp>
        <p:nvSpPr>
          <p:cNvPr id="3" name="Content Placeholder 2">
            <a:extLst>
              <a:ext uri="{FF2B5EF4-FFF2-40B4-BE49-F238E27FC236}">
                <a16:creationId xmlns:a16="http://schemas.microsoft.com/office/drawing/2014/main" id="{AB5860E0-2072-4E10-9C72-FB1020C0C35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574AB2-6516-494E-BE50-A4C809CE1BC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B7DE07F5-8FA0-4A02-B418-B0C430D013DE}"/>
              </a:ext>
            </a:extLst>
          </p:cNvPr>
          <p:cNvPicPr>
            <a:picLocks noChangeAspect="1"/>
          </p:cNvPicPr>
          <p:nvPr/>
        </p:nvPicPr>
        <p:blipFill>
          <a:blip r:embed="rId3"/>
          <a:stretch>
            <a:fillRect/>
          </a:stretch>
        </p:blipFill>
        <p:spPr>
          <a:xfrm>
            <a:off x="588331" y="958392"/>
            <a:ext cx="7967338" cy="5699904"/>
          </a:xfrm>
          <a:prstGeom prst="rect">
            <a:avLst/>
          </a:prstGeom>
        </p:spPr>
      </p:pic>
      <p:sp>
        <p:nvSpPr>
          <p:cNvPr id="8" name="TextBox 7">
            <a:extLst>
              <a:ext uri="{FF2B5EF4-FFF2-40B4-BE49-F238E27FC236}">
                <a16:creationId xmlns:a16="http://schemas.microsoft.com/office/drawing/2014/main" id="{C38F25AA-1D8C-4CC7-BC7F-97CF4E5E3510}"/>
              </a:ext>
            </a:extLst>
          </p:cNvPr>
          <p:cNvSpPr txBox="1"/>
          <p:nvPr/>
        </p:nvSpPr>
        <p:spPr>
          <a:xfrm>
            <a:off x="2569633" y="6649829"/>
            <a:ext cx="4419600" cy="253916"/>
          </a:xfrm>
          <a:prstGeom prst="rect">
            <a:avLst/>
          </a:prstGeom>
          <a:noFill/>
        </p:spPr>
        <p:txBody>
          <a:bodyPr wrap="square">
            <a:spAutoFit/>
          </a:bodyPr>
          <a:lstStyle/>
          <a:p>
            <a:pPr algn="l"/>
            <a:r>
              <a:rPr lang="en-US" sz="1000" b="0" i="0" dirty="0">
                <a:effectLst/>
                <a:latin typeface="Roboto" panose="02000000000000000000" pitchFamily="2" charset="0"/>
              </a:rPr>
              <a:t>Motion Planning in Autonomous Vehicle (Part -1) | Skill-Lync Workshop</a:t>
            </a:r>
          </a:p>
        </p:txBody>
      </p:sp>
      <p:sp>
        <p:nvSpPr>
          <p:cNvPr id="9" name="Rectangle 8">
            <a:extLst>
              <a:ext uri="{FF2B5EF4-FFF2-40B4-BE49-F238E27FC236}">
                <a16:creationId xmlns:a16="http://schemas.microsoft.com/office/drawing/2014/main" id="{DDF38730-E4CF-459A-A67B-F4F1D1FEB76E}"/>
              </a:ext>
            </a:extLst>
          </p:cNvPr>
          <p:cNvSpPr/>
          <p:nvPr/>
        </p:nvSpPr>
        <p:spPr bwMode="auto">
          <a:xfrm>
            <a:off x="588331" y="1752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772A73B9-5635-475D-95CA-533D76F7D7ED}"/>
              </a:ext>
            </a:extLst>
          </p:cNvPr>
          <p:cNvSpPr/>
          <p:nvPr/>
        </p:nvSpPr>
        <p:spPr bwMode="auto">
          <a:xfrm>
            <a:off x="588331" y="5773107"/>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221E8204-E171-4F5C-93E2-C8F93379AC23}"/>
              </a:ext>
            </a:extLst>
          </p:cNvPr>
          <p:cNvSpPr/>
          <p:nvPr/>
        </p:nvSpPr>
        <p:spPr bwMode="auto">
          <a:xfrm>
            <a:off x="588331" y="4038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45A1379-FF76-42E2-B3AA-7017929870A2}"/>
              </a:ext>
            </a:extLst>
          </p:cNvPr>
          <p:cNvSpPr/>
          <p:nvPr/>
        </p:nvSpPr>
        <p:spPr bwMode="auto">
          <a:xfrm>
            <a:off x="588331" y="35814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E9D1A288-A150-4151-BFE7-40C191069201}"/>
              </a:ext>
            </a:extLst>
          </p:cNvPr>
          <p:cNvSpPr/>
          <p:nvPr/>
        </p:nvSpPr>
        <p:spPr bwMode="auto">
          <a:xfrm>
            <a:off x="588331" y="2532693"/>
            <a:ext cx="2154869" cy="457200"/>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488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7604-3E87-4CBA-9A82-9A59A335D342}"/>
              </a:ext>
            </a:extLst>
          </p:cNvPr>
          <p:cNvSpPr>
            <a:spLocks noGrp="1"/>
          </p:cNvSpPr>
          <p:nvPr>
            <p:ph type="title"/>
          </p:nvPr>
        </p:nvSpPr>
        <p:spPr/>
        <p:txBody>
          <a:bodyPr/>
          <a:lstStyle/>
          <a:p>
            <a:r>
              <a:rPr lang="en-US" dirty="0"/>
              <a:t>Variational Methods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D4B3B2-770A-4CFE-9F5C-CA6E66D65D10}"/>
                  </a:ext>
                </a:extLst>
              </p:cNvPr>
              <p:cNvSpPr>
                <a:spLocks noGrp="1"/>
              </p:cNvSpPr>
              <p:nvPr>
                <p:ph idx="1"/>
              </p:nvPr>
            </p:nvSpPr>
            <p:spPr>
              <a:xfrm>
                <a:off x="457200" y="1219200"/>
                <a:ext cx="8229600" cy="1600200"/>
              </a:xfrm>
            </p:spPr>
            <p:txBody>
              <a:bodyPr>
                <a:normAutofit fontScale="62500" lnSpcReduction="20000"/>
              </a:bodyPr>
              <a:lstStyle/>
              <a:p>
                <a:r>
                  <a:rPr lang="en-US" dirty="0"/>
                  <a:t>Optimize trajectory by minimizing a functional,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𝛿</m:t>
                            </m:r>
                            <m:r>
                              <a:rPr lang="en-US" b="0" i="1" smtClean="0">
                                <a:latin typeface="Cambria Math" panose="02040503050406030204" pitchFamily="18" charset="0"/>
                              </a:rPr>
                              <m:t>𝑥</m:t>
                            </m:r>
                          </m:lim>
                        </m:limLow>
                      </m:fName>
                      <m:e>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 which contains penalties for collision avoidance and robot dynamics </a:t>
                </a:r>
              </a:p>
              <a:p>
                <a:r>
                  <a:rPr lang="en-US" dirty="0"/>
                  <a:t>Can be slow, and may not converge to a feasible solution</a:t>
                </a:r>
              </a:p>
              <a:p>
                <a:r>
                  <a:rPr lang="en-US" dirty="0"/>
                  <a:t>(Detailed omitted)</a:t>
                </a:r>
                <a:endParaRPr lang="en-SE" dirty="0"/>
              </a:p>
            </p:txBody>
          </p:sp>
        </mc:Choice>
        <mc:Fallback xmlns="">
          <p:sp>
            <p:nvSpPr>
              <p:cNvPr id="3" name="Content Placeholder 2">
                <a:extLst>
                  <a:ext uri="{FF2B5EF4-FFF2-40B4-BE49-F238E27FC236}">
                    <a16:creationId xmlns:a16="http://schemas.microsoft.com/office/drawing/2014/main" id="{2FD4B3B2-770A-4CFE-9F5C-CA6E66D65D10}"/>
                  </a:ext>
                </a:extLst>
              </p:cNvPr>
              <p:cNvSpPr>
                <a:spLocks noGrp="1" noRot="1" noChangeAspect="1" noMove="1" noResize="1" noEditPoints="1" noAdjustHandles="1" noChangeArrowheads="1" noChangeShapeType="1" noTextEdit="1"/>
              </p:cNvSpPr>
              <p:nvPr>
                <p:ph idx="1"/>
              </p:nvPr>
            </p:nvSpPr>
            <p:spPr>
              <a:xfrm>
                <a:off x="457200" y="1219200"/>
                <a:ext cx="8229600" cy="1600200"/>
              </a:xfrm>
              <a:blipFill>
                <a:blip r:embed="rId2"/>
                <a:stretch>
                  <a:fillRect l="-667" t="-57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0BABC-7937-444E-8B0D-82693415B41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98B13F44-C576-42C0-966F-4EF1D753320A}"/>
              </a:ext>
            </a:extLst>
          </p:cNvPr>
          <p:cNvPicPr>
            <a:picLocks noChangeAspect="1"/>
          </p:cNvPicPr>
          <p:nvPr/>
        </p:nvPicPr>
        <p:blipFill>
          <a:blip r:embed="rId3"/>
          <a:stretch>
            <a:fillRect/>
          </a:stretch>
        </p:blipFill>
        <p:spPr>
          <a:xfrm>
            <a:off x="321733" y="2827867"/>
            <a:ext cx="8500533" cy="3847874"/>
          </a:xfrm>
          <a:prstGeom prst="rect">
            <a:avLst/>
          </a:prstGeom>
        </p:spPr>
      </p:pic>
    </p:spTree>
    <p:extLst>
      <p:ext uri="{BB962C8B-B14F-4D97-AF65-F5344CB8AC3E}">
        <p14:creationId xmlns:p14="http://schemas.microsoft.com/office/powerpoint/2010/main" val="4218419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3"/>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4"/>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p:txBody>
          <a:bodyPr/>
          <a:lstStyle/>
          <a:p>
            <a:r>
              <a:rPr lang="en-US" dirty="0" err="1"/>
              <a:t>Quintic</a:t>
            </a:r>
            <a:r>
              <a:rPr lang="en-US" dirty="0"/>
              <a:t> Spline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1066800"/>
                <a:ext cx="8458200" cy="4343400"/>
              </a:xfrm>
            </p:spPr>
            <p:txBody>
              <a:bodyPr>
                <a:normAutofit fontScale="550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with high computation overhead:</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1066800"/>
                <a:ext cx="8458200" cy="4343400"/>
              </a:xfrm>
              <a:blipFill>
                <a:blip r:embed="rId2"/>
                <a:stretch>
                  <a:fillRect l="-432" t="-1964" r="-720" b="-53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3"/>
          <a:stretch>
            <a:fillRect/>
          </a:stretch>
        </p:blipFill>
        <p:spPr>
          <a:xfrm>
            <a:off x="2146693" y="5003800"/>
            <a:ext cx="4850614" cy="177071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dirty="0"/>
              <a:t>Optimization Objective Function</a:t>
            </a:r>
            <a:endParaRPr lang="en-SE"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5081425" y="4724401"/>
            <a:ext cx="3986375" cy="2055474"/>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267200"/>
              </a:xfrm>
            </p:spPr>
            <p:txBody>
              <a:bodyPr>
                <a:normAutofit fontScale="700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in order to distribute curvature evenly along spiral:</a:t>
                </a:r>
              </a:p>
              <a:p>
                <a:pPr lvl="1"/>
                <a:r>
                  <a:rPr lang="en-US" b="0" dirty="0"/>
                  <a:t>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pPr lvl="1"/>
                <a:r>
                  <a:rPr lang="en-US" dirty="0"/>
                  <a:t>It and its gradient have closed-form solutions.</a:t>
                </a:r>
              </a:p>
              <a:p>
                <a:r>
                  <a:rPr lang="en-US" dirty="0"/>
                  <a:t>Subject to constraints:</a:t>
                </a:r>
              </a:p>
              <a:p>
                <a:pPr lvl="1"/>
                <a:r>
                  <a:rPr lang="en-US" dirty="0"/>
                  <a:t> End point constraints: </a:t>
                </a:r>
              </a:p>
              <a:p>
                <a:pPr lvl="2"/>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267200"/>
              </a:xfrm>
              <a:blipFill>
                <a:blip r:embed="rId3"/>
                <a:stretch>
                  <a:fillRect l="-815" t="-2429"/>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F5F-AE7A-4AB1-92D3-61E6678405DA}"/>
              </a:ext>
            </a:extLst>
          </p:cNvPr>
          <p:cNvSpPr>
            <a:spLocks noGrp="1"/>
          </p:cNvSpPr>
          <p:nvPr>
            <p:ph type="title"/>
          </p:nvPr>
        </p:nvSpPr>
        <p:spPr>
          <a:xfrm>
            <a:off x="453062" y="49945"/>
            <a:ext cx="8229600" cy="868362"/>
          </a:xfrm>
        </p:spPr>
        <p:txBody>
          <a:bodyPr/>
          <a:lstStyle/>
          <a:p>
            <a:r>
              <a:rPr lang="en-US" dirty="0"/>
              <a:t>C</a:t>
            </a:r>
            <a:r>
              <a:rPr lang="en-SE" dirty="0" err="1"/>
              <a:t>onformal</a:t>
            </a:r>
            <a:r>
              <a:rPr lang="en-US" dirty="0"/>
              <a:t> L</a:t>
            </a:r>
            <a:r>
              <a:rPr lang="en-SE" dirty="0" err="1"/>
              <a:t>attice</a:t>
            </a:r>
            <a:r>
              <a:rPr lang="en-US" dirty="0"/>
              <a:t> P</a:t>
            </a:r>
            <a:r>
              <a:rPr lang="en-SE" dirty="0" err="1"/>
              <a:t>lanning</a:t>
            </a:r>
            <a:endParaRPr lang="en-SE" dirty="0"/>
          </a:p>
        </p:txBody>
      </p:sp>
      <p:sp>
        <p:nvSpPr>
          <p:cNvPr id="3" name="Content Placeholder 2">
            <a:extLst>
              <a:ext uri="{FF2B5EF4-FFF2-40B4-BE49-F238E27FC236}">
                <a16:creationId xmlns:a16="http://schemas.microsoft.com/office/drawing/2014/main" id="{54E8EBA2-63CE-4FB3-9F83-FD36E342B6C7}"/>
              </a:ext>
            </a:extLst>
          </p:cNvPr>
          <p:cNvSpPr>
            <a:spLocks noGrp="1"/>
          </p:cNvSpPr>
          <p:nvPr>
            <p:ph idx="1"/>
          </p:nvPr>
        </p:nvSpPr>
        <p:spPr>
          <a:xfrm>
            <a:off x="362345" y="889198"/>
            <a:ext cx="8320126" cy="2820586"/>
          </a:xfrm>
        </p:spPr>
        <p:txBody>
          <a:bodyPr>
            <a:normAutofit fontScale="55000" lnSpcReduction="20000"/>
          </a:bodyPr>
          <a:lstStyle/>
          <a:p>
            <a:r>
              <a:rPr lang="en-US" dirty="0"/>
              <a:t>To plan a feasible (collision-free) path to goal, exploit road structure, and generate a set of lattice paths laterally offset from a goal point along the road</a:t>
            </a:r>
          </a:p>
          <a:p>
            <a:r>
              <a:rPr lang="en-US" dirty="0"/>
              <a:t>Goal point is dynamically calculated based on speed and other factors</a:t>
            </a:r>
          </a:p>
          <a:p>
            <a:pPr lvl="1"/>
            <a:r>
              <a:rPr lang="en-US" dirty="0"/>
              <a:t>Longer lookahead horizon improves ability of collision avoidance, but increases computation time.</a:t>
            </a:r>
          </a:p>
          <a:p>
            <a:r>
              <a:rPr lang="en-US" dirty="0"/>
              <a:t>Other end points are sampled with lateral offsets from goal according to vehicle heading.</a:t>
            </a:r>
          </a:p>
          <a:p>
            <a:r>
              <a:rPr lang="en-US" dirty="0"/>
              <a:t>For each end point (incl. goal point), solve the opt problem to get a spiral, then use numerical integration (Trapezoidal rule) to generate points along the paths.</a:t>
            </a:r>
          </a:p>
        </p:txBody>
      </p:sp>
      <p:sp>
        <p:nvSpPr>
          <p:cNvPr id="4" name="Slide Number Placeholder 3">
            <a:extLst>
              <a:ext uri="{FF2B5EF4-FFF2-40B4-BE49-F238E27FC236}">
                <a16:creationId xmlns:a16="http://schemas.microsoft.com/office/drawing/2014/main" id="{8B7C42A0-7001-4DA1-9AE2-6CC1EA6C385E}"/>
              </a:ext>
            </a:extLst>
          </p:cNvPr>
          <p:cNvSpPr>
            <a:spLocks noGrp="1"/>
          </p:cNvSpPr>
          <p:nvPr>
            <p:ph type="sldNum" sz="quarter" idx="12"/>
          </p:nvPr>
        </p:nvSpPr>
        <p:spPr>
          <a:xfrm>
            <a:off x="2410149" y="6571649"/>
            <a:ext cx="2133600" cy="244475"/>
          </a:xfrm>
        </p:spPr>
        <p:txBody>
          <a:bodyPr/>
          <a:lstStyle/>
          <a:p>
            <a:pPr>
              <a:defRPr/>
            </a:pPr>
            <a:fld id="{F57F456A-00AF-44E6-8D70-638C0D0130FF}" type="slidenum">
              <a:rPr lang="en-US" altLang="zh-CN" smtClean="0"/>
              <a:pPr>
                <a:defRPr/>
              </a:pPr>
              <a:t>50</a:t>
            </a:fld>
            <a:endParaRPr lang="en-US" altLang="zh-CN"/>
          </a:p>
        </p:txBody>
      </p:sp>
      <p:pic>
        <p:nvPicPr>
          <p:cNvPr id="10" name="Picture 9">
            <a:extLst>
              <a:ext uri="{FF2B5EF4-FFF2-40B4-BE49-F238E27FC236}">
                <a16:creationId xmlns:a16="http://schemas.microsoft.com/office/drawing/2014/main" id="{B8D39144-DDE4-4835-B5AC-7AFC6ACA9675}"/>
              </a:ext>
            </a:extLst>
          </p:cNvPr>
          <p:cNvPicPr>
            <a:picLocks noChangeAspect="1"/>
          </p:cNvPicPr>
          <p:nvPr/>
        </p:nvPicPr>
        <p:blipFill>
          <a:blip r:embed="rId2"/>
          <a:stretch>
            <a:fillRect/>
          </a:stretch>
        </p:blipFill>
        <p:spPr>
          <a:xfrm>
            <a:off x="351185" y="3456050"/>
            <a:ext cx="4134427" cy="3401950"/>
          </a:xfrm>
          <a:prstGeom prst="rect">
            <a:avLst/>
          </a:prstGeom>
        </p:spPr>
      </p:pic>
      <p:sp>
        <p:nvSpPr>
          <p:cNvPr id="24" name="TextBox 23">
            <a:extLst>
              <a:ext uri="{FF2B5EF4-FFF2-40B4-BE49-F238E27FC236}">
                <a16:creationId xmlns:a16="http://schemas.microsoft.com/office/drawing/2014/main" id="{D1154D68-1EBF-47CD-8E3C-902CD3D0262D}"/>
              </a:ext>
            </a:extLst>
          </p:cNvPr>
          <p:cNvSpPr txBox="1"/>
          <p:nvPr/>
        </p:nvSpPr>
        <p:spPr>
          <a:xfrm>
            <a:off x="1162926" y="5223494"/>
            <a:ext cx="1255472" cy="584775"/>
          </a:xfrm>
          <a:prstGeom prst="rect">
            <a:avLst/>
          </a:prstGeom>
          <a:noFill/>
        </p:spPr>
        <p:txBody>
          <a:bodyPr wrap="none" rtlCol="0">
            <a:spAutoFit/>
          </a:bodyPr>
          <a:lstStyle/>
          <a:p>
            <a:r>
              <a:rPr lang="en-US" sz="1600" dirty="0"/>
              <a:t>Lookahead </a:t>
            </a:r>
          </a:p>
          <a:p>
            <a:r>
              <a:rPr lang="en-US" sz="1600" dirty="0"/>
              <a:t>horizon</a:t>
            </a:r>
            <a:endParaRPr lang="en-SE" sz="1600" dirty="0"/>
          </a:p>
        </p:txBody>
      </p:sp>
      <p:cxnSp>
        <p:nvCxnSpPr>
          <p:cNvPr id="26" name="Straight Arrow Connector 25">
            <a:extLst>
              <a:ext uri="{FF2B5EF4-FFF2-40B4-BE49-F238E27FC236}">
                <a16:creationId xmlns:a16="http://schemas.microsoft.com/office/drawing/2014/main" id="{D1D4519E-D94A-4623-8075-B6853279A141}"/>
              </a:ext>
            </a:extLst>
          </p:cNvPr>
          <p:cNvCxnSpPr>
            <a:cxnSpLocks/>
          </p:cNvCxnSpPr>
          <p:nvPr/>
        </p:nvCxnSpPr>
        <p:spPr bwMode="auto">
          <a:xfrm>
            <a:off x="969613" y="5222063"/>
            <a:ext cx="1524000" cy="0"/>
          </a:xfrm>
          <a:prstGeom prst="straightConnector1">
            <a:avLst/>
          </a:prstGeom>
          <a:noFill/>
          <a:ln w="12700" cap="flat" cmpd="sng" algn="ctr">
            <a:solidFill>
              <a:schemeClr val="tx1"/>
            </a:solidFill>
            <a:prstDash val="lgDash"/>
            <a:round/>
            <a:headEnd type="triangle" w="med" len="med"/>
            <a:tailEnd type="triangle" w="med" len="med"/>
          </a:ln>
          <a:effectLst/>
        </p:spPr>
      </p:cxnSp>
      <p:pic>
        <p:nvPicPr>
          <p:cNvPr id="28" name="Picture 27">
            <a:extLst>
              <a:ext uri="{FF2B5EF4-FFF2-40B4-BE49-F238E27FC236}">
                <a16:creationId xmlns:a16="http://schemas.microsoft.com/office/drawing/2014/main" id="{EC05E26D-99D9-45B5-91C1-494A7C6B3481}"/>
              </a:ext>
            </a:extLst>
          </p:cNvPr>
          <p:cNvPicPr>
            <a:picLocks noChangeAspect="1"/>
          </p:cNvPicPr>
          <p:nvPr/>
        </p:nvPicPr>
        <p:blipFill>
          <a:blip r:embed="rId3"/>
          <a:stretch>
            <a:fillRect/>
          </a:stretch>
        </p:blipFill>
        <p:spPr>
          <a:xfrm>
            <a:off x="4538133" y="3496202"/>
            <a:ext cx="3905827" cy="3311853"/>
          </a:xfrm>
          <a:prstGeom prst="rect">
            <a:avLst/>
          </a:prstGeom>
        </p:spPr>
      </p:pic>
      <p:sp>
        <p:nvSpPr>
          <p:cNvPr id="29" name="Rectangle 28">
            <a:extLst>
              <a:ext uri="{FF2B5EF4-FFF2-40B4-BE49-F238E27FC236}">
                <a16:creationId xmlns:a16="http://schemas.microsoft.com/office/drawing/2014/main" id="{EBE8C85F-3AC5-4DA7-8F76-5A54161B3199}"/>
              </a:ext>
            </a:extLst>
          </p:cNvPr>
          <p:cNvSpPr/>
          <p:nvPr/>
        </p:nvSpPr>
        <p:spPr>
          <a:xfrm>
            <a:off x="7643892" y="5173727"/>
            <a:ext cx="1249060" cy="369332"/>
          </a:xfrm>
          <a:prstGeom prst="rect">
            <a:avLst/>
          </a:prstGeom>
        </p:spPr>
        <p:txBody>
          <a:bodyPr wrap="square">
            <a:spAutoFit/>
          </a:bodyPr>
          <a:lstStyle/>
          <a:p>
            <a:r>
              <a:rPr lang="en-US" dirty="0"/>
              <a:t>goal point </a:t>
            </a:r>
            <a:endParaRPr lang="en-SE" dirty="0"/>
          </a:p>
        </p:txBody>
      </p:sp>
      <p:sp>
        <p:nvSpPr>
          <p:cNvPr id="30" name="Oval 29">
            <a:extLst>
              <a:ext uri="{FF2B5EF4-FFF2-40B4-BE49-F238E27FC236}">
                <a16:creationId xmlns:a16="http://schemas.microsoft.com/office/drawing/2014/main" id="{91B54CA4-DC40-4318-BDE1-8D8B219B283C}"/>
              </a:ext>
            </a:extLst>
          </p:cNvPr>
          <p:cNvSpPr/>
          <p:nvPr/>
        </p:nvSpPr>
        <p:spPr bwMode="auto">
          <a:xfrm>
            <a:off x="7557628" y="4071169"/>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0299B7F-85B9-49D9-9C11-426B6E45FC10}"/>
              </a:ext>
            </a:extLst>
          </p:cNvPr>
          <p:cNvSpPr/>
          <p:nvPr/>
        </p:nvSpPr>
        <p:spPr>
          <a:xfrm>
            <a:off x="7665905" y="4204551"/>
            <a:ext cx="1249060" cy="646331"/>
          </a:xfrm>
          <a:prstGeom prst="rect">
            <a:avLst/>
          </a:prstGeom>
        </p:spPr>
        <p:txBody>
          <a:bodyPr wrap="square">
            <a:spAutoFit/>
          </a:bodyPr>
          <a:lstStyle/>
          <a:p>
            <a:r>
              <a:rPr lang="en-US" dirty="0"/>
              <a:t>Other end points</a:t>
            </a:r>
            <a:endParaRPr lang="en-SE" dirty="0"/>
          </a:p>
        </p:txBody>
      </p:sp>
      <p:sp>
        <p:nvSpPr>
          <p:cNvPr id="32" name="Oval 31">
            <a:extLst>
              <a:ext uri="{FF2B5EF4-FFF2-40B4-BE49-F238E27FC236}">
                <a16:creationId xmlns:a16="http://schemas.microsoft.com/office/drawing/2014/main" id="{202F197C-68DD-4E57-96E9-CE8965AF297E}"/>
              </a:ext>
            </a:extLst>
          </p:cNvPr>
          <p:cNvSpPr/>
          <p:nvPr/>
        </p:nvSpPr>
        <p:spPr bwMode="auto">
          <a:xfrm>
            <a:off x="7571461" y="5066427"/>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0E78293F-7481-41A9-AE0A-E044537DE674}"/>
              </a:ext>
            </a:extLst>
          </p:cNvPr>
          <p:cNvSpPr/>
          <p:nvPr/>
        </p:nvSpPr>
        <p:spPr bwMode="auto">
          <a:xfrm>
            <a:off x="7557628" y="4291806"/>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D2CBC1E9-C77F-4EF4-A14F-0FD737D4DF5D}"/>
              </a:ext>
            </a:extLst>
          </p:cNvPr>
          <p:cNvSpPr/>
          <p:nvPr/>
        </p:nvSpPr>
        <p:spPr bwMode="auto">
          <a:xfrm>
            <a:off x="7555318" y="4507360"/>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380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45C-3417-46BF-B21D-32FC97A5EAA2}"/>
              </a:ext>
            </a:extLst>
          </p:cNvPr>
          <p:cNvSpPr>
            <a:spLocks noGrp="1"/>
          </p:cNvSpPr>
          <p:nvPr>
            <p:ph type="title"/>
          </p:nvPr>
        </p:nvSpPr>
        <p:spPr/>
        <p:txBody>
          <a:bodyPr/>
          <a:lstStyle/>
          <a:p>
            <a:r>
              <a:rPr lang="en-US" dirty="0"/>
              <a:t>Collision Checking and Path Selection</a:t>
            </a:r>
            <a:endParaRPr lang="en-SE" dirty="0"/>
          </a:p>
        </p:txBody>
      </p:sp>
      <p:sp>
        <p:nvSpPr>
          <p:cNvPr id="3" name="Content Placeholder 2">
            <a:extLst>
              <a:ext uri="{FF2B5EF4-FFF2-40B4-BE49-F238E27FC236}">
                <a16:creationId xmlns:a16="http://schemas.microsoft.com/office/drawing/2014/main" id="{42989281-EBA0-440D-A52C-D13D887587DC}"/>
              </a:ext>
            </a:extLst>
          </p:cNvPr>
          <p:cNvSpPr>
            <a:spLocks noGrp="1"/>
          </p:cNvSpPr>
          <p:nvPr>
            <p:ph idx="1"/>
          </p:nvPr>
        </p:nvSpPr>
        <p:spPr>
          <a:xfrm>
            <a:off x="457200" y="1295400"/>
            <a:ext cx="8229600" cy="2267266"/>
          </a:xfrm>
        </p:spPr>
        <p:txBody>
          <a:bodyPr>
            <a:normAutofit fontScale="70000" lnSpcReduction="20000"/>
          </a:bodyPr>
          <a:lstStyle/>
          <a:p>
            <a:r>
              <a:rPr lang="en-US" dirty="0"/>
              <a:t>Perform collision checking for each point along each path</a:t>
            </a:r>
          </a:p>
          <a:p>
            <a:pPr lvl="1"/>
            <a:r>
              <a:rPr lang="en-US" dirty="0"/>
              <a:t>Red box denotes an obstacle (a parked car), and red lines denote paths in collision with it.</a:t>
            </a:r>
          </a:p>
          <a:p>
            <a:r>
              <a:rPr lang="en-US" dirty="0"/>
              <a:t>Among collision free paths, select one based on custom obj function (blue path)</a:t>
            </a:r>
          </a:p>
          <a:p>
            <a:pPr lvl="1"/>
            <a:r>
              <a:rPr lang="en-US" dirty="0"/>
              <a:t>May prefer paths close to center of road, while penalizing paths that come too close to obstacle.</a:t>
            </a:r>
          </a:p>
          <a:p>
            <a:endParaRPr lang="en-SE" dirty="0"/>
          </a:p>
        </p:txBody>
      </p:sp>
      <p:sp>
        <p:nvSpPr>
          <p:cNvPr id="4" name="Slide Number Placeholder 3">
            <a:extLst>
              <a:ext uri="{FF2B5EF4-FFF2-40B4-BE49-F238E27FC236}">
                <a16:creationId xmlns:a16="http://schemas.microsoft.com/office/drawing/2014/main" id="{092B3299-0B4E-4ECB-ABA7-E2FA3F0B169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 name="Picture 9">
            <a:extLst>
              <a:ext uri="{FF2B5EF4-FFF2-40B4-BE49-F238E27FC236}">
                <a16:creationId xmlns:a16="http://schemas.microsoft.com/office/drawing/2014/main" id="{1AED7020-C978-4ABB-9D97-1DFB2760598F}"/>
              </a:ext>
            </a:extLst>
          </p:cNvPr>
          <p:cNvPicPr>
            <a:picLocks noChangeAspect="1"/>
          </p:cNvPicPr>
          <p:nvPr/>
        </p:nvPicPr>
        <p:blipFill>
          <a:blip r:embed="rId2"/>
          <a:stretch>
            <a:fillRect/>
          </a:stretch>
        </p:blipFill>
        <p:spPr>
          <a:xfrm>
            <a:off x="2511216" y="3365513"/>
            <a:ext cx="4121567" cy="3408997"/>
          </a:xfrm>
          <a:prstGeom prst="rect">
            <a:avLst/>
          </a:prstGeom>
        </p:spPr>
      </p:pic>
    </p:spTree>
    <p:extLst>
      <p:ext uri="{BB962C8B-B14F-4D97-AF65-F5344CB8AC3E}">
        <p14:creationId xmlns:p14="http://schemas.microsoft.com/office/powerpoint/2010/main" val="562515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8615-47B9-4F8B-851C-012C1A0A9961}"/>
              </a:ext>
            </a:extLst>
          </p:cNvPr>
          <p:cNvSpPr>
            <a:spLocks noGrp="1"/>
          </p:cNvSpPr>
          <p:nvPr>
            <p:ph type="title"/>
          </p:nvPr>
        </p:nvSpPr>
        <p:spPr/>
        <p:txBody>
          <a:bodyPr/>
          <a:lstStyle/>
          <a:p>
            <a:r>
              <a:rPr lang="en-US" dirty="0"/>
              <a:t>Full Path</a:t>
            </a:r>
            <a:endParaRPr lang="en-SE" dirty="0"/>
          </a:p>
        </p:txBody>
      </p:sp>
      <p:sp>
        <p:nvSpPr>
          <p:cNvPr id="3" name="Content Placeholder 2">
            <a:extLst>
              <a:ext uri="{FF2B5EF4-FFF2-40B4-BE49-F238E27FC236}">
                <a16:creationId xmlns:a16="http://schemas.microsoft.com/office/drawing/2014/main" id="{4E1F5A5E-20F5-4D61-B4DC-0D9EA1EEA233}"/>
              </a:ext>
            </a:extLst>
          </p:cNvPr>
          <p:cNvSpPr>
            <a:spLocks noGrp="1"/>
          </p:cNvSpPr>
          <p:nvPr>
            <p:ph idx="1"/>
          </p:nvPr>
        </p:nvSpPr>
        <p:spPr>
          <a:xfrm>
            <a:off x="457200" y="1066800"/>
            <a:ext cx="8229600" cy="1828800"/>
          </a:xfrm>
        </p:spPr>
        <p:txBody>
          <a:bodyPr>
            <a:normAutofit fontScale="92500" lnSpcReduction="10000"/>
          </a:bodyPr>
          <a:lstStyle/>
          <a:p>
            <a:r>
              <a:rPr lang="en-US" dirty="0"/>
              <a:t>Repeat this process for each planning period in a receding horizon manner</a:t>
            </a:r>
          </a:p>
          <a:p>
            <a:r>
              <a:rPr lang="en-US" dirty="0"/>
              <a:t>Full path will converge to center of road, after passing the obstacle.</a:t>
            </a:r>
            <a:endParaRPr lang="en-SE" dirty="0"/>
          </a:p>
        </p:txBody>
      </p:sp>
      <p:sp>
        <p:nvSpPr>
          <p:cNvPr id="4" name="Slide Number Placeholder 3">
            <a:extLst>
              <a:ext uri="{FF2B5EF4-FFF2-40B4-BE49-F238E27FC236}">
                <a16:creationId xmlns:a16="http://schemas.microsoft.com/office/drawing/2014/main" id="{757211D4-F313-497A-BE14-0A54C030585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19A0220C-8FC9-4367-B0FA-B10019C9F155}"/>
              </a:ext>
            </a:extLst>
          </p:cNvPr>
          <p:cNvPicPr>
            <a:picLocks noChangeAspect="1"/>
          </p:cNvPicPr>
          <p:nvPr/>
        </p:nvPicPr>
        <p:blipFill>
          <a:blip r:embed="rId2"/>
          <a:stretch>
            <a:fillRect/>
          </a:stretch>
        </p:blipFill>
        <p:spPr>
          <a:xfrm>
            <a:off x="2180890" y="2834787"/>
            <a:ext cx="4782217" cy="3982006"/>
          </a:xfrm>
          <a:prstGeom prst="rect">
            <a:avLst/>
          </a:prstGeom>
        </p:spPr>
      </p:pic>
    </p:spTree>
    <p:extLst>
      <p:ext uri="{BB962C8B-B14F-4D97-AF65-F5344CB8AC3E}">
        <p14:creationId xmlns:p14="http://schemas.microsoft.com/office/powerpoint/2010/main" val="3731263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200400"/>
              </a:xfrm>
            </p:spPr>
            <p:txBody>
              <a:bodyPr>
                <a:normAutofit fontScale="775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a:p>
                <a:pPr lvl="1"/>
                <a:r>
                  <a:rPr lang="en-US" dirty="0"/>
                  <a:t>May be computed based on RSS</a:t>
                </a:r>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1037"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4"/>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6"/>
          <a:stretch>
            <a:fillRect/>
          </a:stretch>
        </p:blipFill>
        <p:spPr>
          <a:xfrm>
            <a:off x="1940919" y="4929860"/>
            <a:ext cx="1208683" cy="1214882"/>
          </a:xfrm>
          <a:prstGeom prst="rect">
            <a:avLst/>
          </a:prstGeom>
        </p:spPr>
      </p:pic>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7"/>
          <a:stretch>
            <a:fillRect/>
          </a:stretch>
        </p:blipFill>
        <p:spPr>
          <a:xfrm>
            <a:off x="5402572" y="4256548"/>
            <a:ext cx="2667000" cy="251796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718798"/>
              </a:xfrm>
            </p:spPr>
            <p:txBody>
              <a:bodyPr>
                <a:normAutofit fontScale="700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a:p>
                <a:r>
                  <a:rPr lang="en-US" dirty="0"/>
                  <a:t>(Coursera MOOC contains typos here.)</a:t>
                </a:r>
                <a:endParaRPr lang="en-SE" dirty="0"/>
              </a:p>
              <a:p>
                <a:endParaRPr lang="en-SE"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718798"/>
              </a:xfrm>
              <a:blipFill>
                <a:blip r:embed="rId3"/>
                <a:stretch>
                  <a:fillRect l="-1333" t="-18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700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295400"/>
                <a:ext cx="8610600" cy="22776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which should be large enough so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figure this out and to start braking as well, and then both cars will decelerate. Assuming known parameters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295400"/>
                <a:ext cx="8610600" cy="2277616"/>
              </a:xfrm>
              <a:blipFill>
                <a:blip r:embed="rId3"/>
                <a:stretch>
                  <a:fillRect l="-425" t="-3753" r="-1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front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187624" y="4882196"/>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72</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625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It covers scenarios where a dangerous situation may have been imposed so suddenly that a collision cannot be avoided unless a more evasive action is taken. 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8A08-C110-4BED-B3F1-1CAC0BEE0F9C}"/>
              </a:ext>
            </a:extLst>
          </p:cNvPr>
          <p:cNvSpPr>
            <a:spLocks noGrp="1"/>
          </p:cNvSpPr>
          <p:nvPr>
            <p:ph type="title"/>
          </p:nvPr>
        </p:nvSpPr>
        <p:spPr/>
        <p:txBody>
          <a:bodyPr/>
          <a:lstStyle/>
          <a:p>
            <a:r>
              <a:rPr lang="en-US" dirty="0"/>
              <a:t>Occluded Car Scenario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6BE64B-AA7E-4F12-90F0-BAF2E8A1BF4C}"/>
                  </a:ext>
                </a:extLst>
              </p:cNvPr>
              <p:cNvSpPr>
                <a:spLocks noGrp="1"/>
              </p:cNvSpPr>
              <p:nvPr>
                <p:ph idx="1"/>
              </p:nvPr>
            </p:nvSpPr>
            <p:spPr>
              <a:xfrm>
                <a:off x="296762" y="1295400"/>
                <a:ext cx="8390038" cy="4365848"/>
              </a:xfrm>
            </p:spPr>
            <p:txBody>
              <a:bodyPr>
                <a:normAutofit fontScale="55000" lnSpcReduction="20000"/>
              </a:bodyPr>
              <a:lstStyle/>
              <a:p>
                <a:r>
                  <a:rPr lang="en-US" dirty="0"/>
                  <a:t>What if the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(yellow) is at a non-safe distance w.r.t an occluded car (blue)?</a:t>
                </a:r>
              </a:p>
              <a:p>
                <a:pPr lvl="1"/>
                <a:r>
                  <a:rPr lang="en-US" dirty="0"/>
                  <a:t>Consider red car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It is traveling fast, so the distance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(red car) satisfies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based on its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a:t>
                </a:r>
              </a:p>
              <a:p>
                <a:pPr lvl="1"/>
                <a:r>
                  <a:rPr lang="en-US" dirty="0"/>
                  <a:t>But If we consider blue car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It is very slow or stopped, so the distance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may not satisfy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based on its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r>
                      <a:rPr lang="en-US" i="1">
                        <a:latin typeface="Cambria Math" panose="02040503050406030204" pitchFamily="18" charset="0"/>
                      </a:rPr>
                      <m:t>′</m:t>
                    </m:r>
                  </m:oMath>
                </a14:m>
                <a:r>
                  <a:rPr lang="en-US" dirty="0"/>
                  <a:t>.</a:t>
                </a:r>
              </a:p>
              <a:p>
                <a:pPr lvl="1"/>
                <a:r>
                  <a:rPr lang="en-US" dirty="0"/>
                  <a:t>Yellow car cannot see blue car, so if red car suddenly swerves to avoid collision with blue car, yellow car may not have enough time to avoid collision with blue car</a:t>
                </a:r>
              </a:p>
              <a:p>
                <a:r>
                  <a:rPr lang="en-US" dirty="0"/>
                  <a:t>Solution: assume the worst case, unless the existence of a car in a certain kinematic position is </a:t>
                </a:r>
                <a:r>
                  <a:rPr lang="en-US" dirty="0">
                    <a:solidFill>
                      <a:srgbClr val="FF0000"/>
                    </a:solidFill>
                  </a:rPr>
                  <a:t>unreasonable</a:t>
                </a:r>
                <a:r>
                  <a:rPr lang="en-US" dirty="0"/>
                  <a:t> (formally defined)</a:t>
                </a:r>
              </a:p>
              <a:p>
                <a:pPr lvl="1"/>
                <a:r>
                  <a:rPr lang="en-US" dirty="0"/>
                  <a:t>In this case, “the occluded blue car is very slow or stopped” is an unreasonable situation, and yellow car will not be responsible for causing the accident. Otherwise, the yellow car would need to keep a very large longitudinal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from the front car, which makes Rule 1 useless.</a:t>
                </a:r>
                <a:endParaRPr lang="en-SE" dirty="0"/>
              </a:p>
              <a:p>
                <a:pPr lvl="1"/>
                <a:r>
                  <a:rPr lang="en-US" dirty="0"/>
                  <a:t>The red car can see the blue car and should either keep longitudinal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or change lanes according to RSS. So it should never suddenly swerve to avoid collision. </a:t>
                </a:r>
                <a:endParaRPr lang="en-SE" dirty="0"/>
              </a:p>
              <a:p>
                <a:endParaRPr lang="en-SE" dirty="0"/>
              </a:p>
            </p:txBody>
          </p:sp>
        </mc:Choice>
        <mc:Fallback xmlns="">
          <p:sp>
            <p:nvSpPr>
              <p:cNvPr id="3" name="Content Placeholder 2">
                <a:extLst>
                  <a:ext uri="{FF2B5EF4-FFF2-40B4-BE49-F238E27FC236}">
                    <a16:creationId xmlns:a16="http://schemas.microsoft.com/office/drawing/2014/main" id="{476BE64B-AA7E-4F12-90F0-BAF2E8A1BF4C}"/>
                  </a:ext>
                </a:extLst>
              </p:cNvPr>
              <p:cNvSpPr>
                <a:spLocks noGrp="1" noRot="1" noChangeAspect="1" noMove="1" noResize="1" noEditPoints="1" noAdjustHandles="1" noChangeArrowheads="1" noChangeShapeType="1" noTextEdit="1"/>
              </p:cNvSpPr>
              <p:nvPr>
                <p:ph idx="1"/>
              </p:nvPr>
            </p:nvSpPr>
            <p:spPr>
              <a:xfrm>
                <a:off x="296762" y="1295400"/>
                <a:ext cx="8390038" cy="4365848"/>
              </a:xfrm>
              <a:blipFill>
                <a:blip r:embed="rId2"/>
                <a:stretch>
                  <a:fillRect l="-509" t="-2095" r="-2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80F18B-F658-4802-84A3-DD342C97FF0D}"/>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9D6F4F54-0C69-4774-8332-498B0883469C}"/>
              </a:ext>
            </a:extLst>
          </p:cNvPr>
          <p:cNvPicPr>
            <a:picLocks noChangeAspect="1"/>
          </p:cNvPicPr>
          <p:nvPr/>
        </p:nvPicPr>
        <p:blipFill>
          <a:blip r:embed="rId3"/>
          <a:stretch>
            <a:fillRect/>
          </a:stretch>
        </p:blipFill>
        <p:spPr>
          <a:xfrm>
            <a:off x="69295" y="5110876"/>
            <a:ext cx="9016307" cy="1405544"/>
          </a:xfrm>
          <a:prstGeom prst="rect">
            <a:avLst/>
          </a:prstGeom>
        </p:spPr>
      </p:pic>
    </p:spTree>
    <p:extLst>
      <p:ext uri="{BB962C8B-B14F-4D97-AF65-F5344CB8AC3E}">
        <p14:creationId xmlns:p14="http://schemas.microsoft.com/office/powerpoint/2010/main" val="350930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9CBB-897E-4F36-ACF2-922A3AE2F41B}"/>
              </a:ext>
            </a:extLst>
          </p:cNvPr>
          <p:cNvSpPr>
            <a:spLocks noGrp="1"/>
          </p:cNvSpPr>
          <p:nvPr>
            <p:ph type="title"/>
          </p:nvPr>
        </p:nvSpPr>
        <p:spPr/>
        <p:txBody>
          <a:bodyPr/>
          <a:lstStyle/>
          <a:p>
            <a:r>
              <a:rPr lang="en-US" dirty="0"/>
              <a:t>NVIDIA Safety Force Field (SFF) </a:t>
            </a:r>
            <a:endParaRPr lang="en-SE" dirty="0"/>
          </a:p>
        </p:txBody>
      </p:sp>
      <p:sp>
        <p:nvSpPr>
          <p:cNvPr id="3" name="Content Placeholder 2">
            <a:extLst>
              <a:ext uri="{FF2B5EF4-FFF2-40B4-BE49-F238E27FC236}">
                <a16:creationId xmlns:a16="http://schemas.microsoft.com/office/drawing/2014/main" id="{A56608AC-99E5-42DA-A2F7-DC02A5A0E82F}"/>
              </a:ext>
            </a:extLst>
          </p:cNvPr>
          <p:cNvSpPr>
            <a:spLocks noGrp="1"/>
          </p:cNvSpPr>
          <p:nvPr>
            <p:ph idx="1"/>
          </p:nvPr>
        </p:nvSpPr>
        <p:spPr/>
        <p:txBody>
          <a:bodyPr>
            <a:normAutofit fontScale="92500" lnSpcReduction="20000"/>
          </a:bodyPr>
          <a:lstStyle/>
          <a:p>
            <a:r>
              <a:rPr lang="en-US" dirty="0"/>
              <a:t>NVIDIA proposed SFF in 2019:</a:t>
            </a:r>
          </a:p>
          <a:p>
            <a:pPr lvl="1"/>
            <a:r>
              <a:rPr lang="en-US" dirty="0"/>
              <a:t>“SFF is a robust driving policy that analyzes and predicts the vehicle’s environment. It determines a set of acceptable actions to protect the vehicle, as well as others on the road. These actions won’t create, escalate, or contribute to an unsafe situation, and include the measures necessary to mitigate harmful scenarios.”</a:t>
            </a:r>
          </a:p>
          <a:p>
            <a:r>
              <a:rPr lang="en-US" dirty="0"/>
              <a:t>Criticized by Mobileye to be a close replica of RSS</a:t>
            </a:r>
          </a:p>
          <a:p>
            <a:r>
              <a:rPr lang="en-US" dirty="0"/>
              <a:t>Introducing NVIDIA Safety Force Field</a:t>
            </a:r>
          </a:p>
          <a:p>
            <a:pPr lvl="1"/>
            <a:r>
              <a:rPr lang="en-US" dirty="0">
                <a:hlinkClick r:id="rId3"/>
              </a:rPr>
              <a:t>https://www.youtube.com/watch?v=R0H77yZSEUk&amp;feature=emb_logo</a:t>
            </a:r>
            <a:endParaRPr lang="en-SE" dirty="0"/>
          </a:p>
        </p:txBody>
      </p:sp>
      <p:sp>
        <p:nvSpPr>
          <p:cNvPr id="4" name="Slide Number Placeholder 3">
            <a:extLst>
              <a:ext uri="{FF2B5EF4-FFF2-40B4-BE49-F238E27FC236}">
                <a16:creationId xmlns:a16="http://schemas.microsoft.com/office/drawing/2014/main" id="{90A94D9D-53B5-43F0-86B3-5180FF90C5A1}"/>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
        <p:nvSpPr>
          <p:cNvPr id="5" name="Rectangle 4">
            <a:extLst>
              <a:ext uri="{FF2B5EF4-FFF2-40B4-BE49-F238E27FC236}">
                <a16:creationId xmlns:a16="http://schemas.microsoft.com/office/drawing/2014/main" id="{8E1DC87F-7D34-4B36-B3FF-9EB632CF6A02}"/>
              </a:ext>
            </a:extLst>
          </p:cNvPr>
          <p:cNvSpPr/>
          <p:nvPr/>
        </p:nvSpPr>
        <p:spPr>
          <a:xfrm>
            <a:off x="2593758" y="6468592"/>
            <a:ext cx="3956484" cy="400110"/>
          </a:xfrm>
          <a:prstGeom prst="rect">
            <a:avLst/>
          </a:prstGeom>
        </p:spPr>
        <p:txBody>
          <a:bodyPr wrap="square">
            <a:spAutoFit/>
          </a:bodyPr>
          <a:lstStyle/>
          <a:p>
            <a:r>
              <a:rPr lang="en-US" sz="1000" dirty="0"/>
              <a:t>https://www.nvidia.com/en-us/self-driving-cars/safety-force-field/</a:t>
            </a:r>
          </a:p>
          <a:p>
            <a:r>
              <a:rPr lang="en-US" sz="1000" dirty="0"/>
              <a:t>https://newsroom.intel.com/editorials/innovation-requires-originality </a:t>
            </a:r>
            <a:endParaRPr lang="en-SE" sz="1000" dirty="0"/>
          </a:p>
        </p:txBody>
      </p:sp>
    </p:spTree>
    <p:extLst>
      <p:ext uri="{BB962C8B-B14F-4D97-AF65-F5344CB8AC3E}">
        <p14:creationId xmlns:p14="http://schemas.microsoft.com/office/powerpoint/2010/main" val="132145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a:t>
            </a:r>
            <a:r>
              <a:rPr lang="en-US" dirty="0">
                <a:solidFill>
                  <a:srgbClr val="FF0000"/>
                </a:solidFill>
              </a:rPr>
              <a:t>cause</a:t>
            </a:r>
            <a:r>
              <a:rPr lang="en-US" dirty="0"/>
              <a:t> accidents and always properly respond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11443</TotalTime>
  <Words>7415</Words>
  <Application>Microsoft Office PowerPoint</Application>
  <PresentationFormat>On-screen Show (4:3)</PresentationFormat>
  <Paragraphs>1054</Paragraphs>
  <Slides>78</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Cambria Math</vt:lpstr>
      <vt:lpstr>Roboto</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A* Example w Inadmissible Heuristic</vt:lpstr>
      <vt:lpstr>A* Example w Inadmissible Heuristic</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Handling Multiple Scenarios with Hierarchical FSM</vt:lpstr>
      <vt:lpstr>Limitations of FSM-based Behavior Planning</vt:lpstr>
      <vt:lpstr>Outline</vt:lpstr>
      <vt:lpstr>Vehicle Control Architecture</vt:lpstr>
      <vt:lpstr>Motion Planning</vt:lpstr>
      <vt:lpstr>Motion Planning Methods</vt:lpstr>
      <vt:lpstr>Path Planning Methods</vt:lpstr>
      <vt:lpstr>Occupancy Grid</vt:lpstr>
      <vt:lpstr>Variational Methods</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vt:lpstr>
      <vt:lpstr>Polynomial Spirals</vt:lpstr>
      <vt:lpstr>Optimization Objective Function</vt:lpstr>
      <vt:lpstr>Example Spline vs. Spiral</vt:lpstr>
      <vt:lpstr>Conformal Lattice Planning</vt:lpstr>
      <vt:lpstr>Collision Checking and Path Selection</vt:lpstr>
      <vt:lpstr>Full Path</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Occluded Car Scenario</vt:lpstr>
      <vt:lpstr>Integration into Apollo and CARLA</vt:lpstr>
      <vt:lpstr>NVIDIA Safety Force Field (SFF) </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822</cp:revision>
  <dcterms:created xsi:type="dcterms:W3CDTF">2006-04-25T21:28:16Z</dcterms:created>
  <dcterms:modified xsi:type="dcterms:W3CDTF">2021-05-09T03:27:10Z</dcterms:modified>
</cp:coreProperties>
</file>